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Helvetica Neue" panose="020B0604020202020204" charset="0"/>
      <p:regular r:id="rId12"/>
      <p:bold r:id="rId13"/>
      <p:italic r:id="rId14"/>
      <p:boldItalic r:id="rId15"/>
    </p:embeddedFont>
    <p:embeddedFont>
      <p:font typeface="Montserrat" panose="020B0604020202020204" charset="0"/>
      <p:regular r:id="rId16"/>
      <p:bold r:id="rId17"/>
      <p:italic r:id="rId18"/>
      <p:boldItalic r:id="rId19"/>
    </p:embeddedFont>
    <p:embeddedFont>
      <p:font typeface="Proxima Nova"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657935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076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2511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5255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a:t>80% of learning in the first 12 years of a child is with their eyes. This alone tells us how critical vision is. (Source Vision Council)</a:t>
            </a:r>
            <a:endParaRPr/>
          </a:p>
          <a:p>
            <a:pPr marL="0" lvl="0" indent="0" rtl="0">
              <a:spcBef>
                <a:spcPts val="600"/>
              </a:spcBef>
              <a:spcAft>
                <a:spcPts val="0"/>
              </a:spcAft>
              <a:buNone/>
            </a:pPr>
            <a:endParaRPr/>
          </a:p>
        </p:txBody>
      </p:sp>
    </p:spTree>
    <p:extLst>
      <p:ext uri="{BB962C8B-B14F-4D97-AF65-F5344CB8AC3E}">
        <p14:creationId xmlns:p14="http://schemas.microsoft.com/office/powerpoint/2010/main" val="197266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518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1212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4149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1 in 4 of all children in the US have an undetected vision problem significant enough to affect learning. (Source AOA)</a:t>
            </a:r>
            <a:endParaRPr dirty="0"/>
          </a:p>
          <a:p>
            <a:pPr marL="0" lvl="0" indent="0">
              <a:spcBef>
                <a:spcPts val="0"/>
              </a:spcBef>
              <a:spcAft>
                <a:spcPts val="0"/>
              </a:spcAft>
              <a:buNone/>
            </a:pPr>
            <a:endParaRPr dirty="0"/>
          </a:p>
          <a:p>
            <a:pPr marL="0" lvl="0" indent="0" algn="just" rtl="0">
              <a:lnSpc>
                <a:spcPct val="115000"/>
              </a:lnSpc>
              <a:spcBef>
                <a:spcPts val="0"/>
              </a:spcBef>
              <a:spcAft>
                <a:spcPts val="0"/>
              </a:spcAft>
              <a:buNone/>
            </a:pPr>
            <a:r>
              <a:rPr lang="en" dirty="0"/>
              <a:t>37% of all parents with children living at home report that their child has never had an eye exam. (Source Vision Council) </a:t>
            </a:r>
            <a:endParaRPr dirty="0"/>
          </a:p>
          <a:p>
            <a:pPr marL="0" lvl="0" indent="0" algn="just" rtl="0">
              <a:lnSpc>
                <a:spcPct val="115000"/>
              </a:lnSpc>
              <a:spcBef>
                <a:spcPts val="600"/>
              </a:spcBef>
              <a:spcAft>
                <a:spcPts val="0"/>
              </a:spcAft>
              <a:buNone/>
            </a:pPr>
            <a:endParaRPr dirty="0"/>
          </a:p>
          <a:p>
            <a:pPr marL="0" lvl="0" indent="0" algn="just" rtl="0">
              <a:lnSpc>
                <a:spcPct val="115000"/>
              </a:lnSpc>
              <a:spcBef>
                <a:spcPts val="600"/>
              </a:spcBef>
              <a:spcAft>
                <a:spcPts val="600"/>
              </a:spcAft>
              <a:buNone/>
            </a:pPr>
            <a:endParaRPr dirty="0"/>
          </a:p>
        </p:txBody>
      </p:sp>
    </p:spTree>
    <p:extLst>
      <p:ext uri="{BB962C8B-B14F-4D97-AF65-F5344CB8AC3E}">
        <p14:creationId xmlns:p14="http://schemas.microsoft.com/office/powerpoint/2010/main" val="191532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600"/>
              </a:spcAft>
              <a:buNone/>
            </a:pPr>
            <a:endParaRPr/>
          </a:p>
        </p:txBody>
      </p:sp>
    </p:spTree>
    <p:extLst>
      <p:ext uri="{BB962C8B-B14F-4D97-AF65-F5344CB8AC3E}">
        <p14:creationId xmlns:p14="http://schemas.microsoft.com/office/powerpoint/2010/main" val="118551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rgo.net/l/pa0BSe0rm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hyperlink" Target="https://www.transitions.com/en-us/?utm_medium=Social&amp;utm_source=gh_social&amp;utm_campaign=keyaccou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ebcargo.net/l/pa0BSe0rmy/" TargetMode="External"/><Relationship Id="rId5" Type="http://schemas.openxmlformats.org/officeDocument/2006/relationships/image" Target="../media/image1.jpg"/><Relationship Id="rId4" Type="http://schemas.openxmlformats.org/officeDocument/2006/relationships/hyperlink" Target="http://transitions.com/en-us/where-to-buy/?utm_medium=Social&amp;utm_source=gh_social&amp;utm_campaign=keyaccou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rgo.net/l/pa0BSe0rm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hyperlink" Target="https://www.transitions.com/en-us/?utm_medium=Social&amp;utm_source=gh_social&amp;utm_campaign=keyaccou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rgo.net/l/pa0BSe0rm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hyperlink" Target="http://www.transitions.com/en-us/why-transitions/eye-wellness?utm_medium=Social&amp;utm_source=gh_social&amp;utm_campaign=keyaccou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rgo.net/l/pa0BSe0rm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hyperlink" Target="https://www.transitions.com/en-us/why-transitions/are-transitions-right-for-me/?utm_medium=Social&amp;utm_source=gh_social&amp;utm_campaign=keyaccou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rgo.net/l/pa0BSe0rm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hyperlink" Target="https://www.transitions.com/en-us/?utm_medium=Social&amp;utm_source=gh_social&amp;utm_campaign=keyaccou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p:nvPr/>
        </p:nvSpPr>
        <p:spPr>
          <a:xfrm>
            <a:off x="412000" y="3641650"/>
            <a:ext cx="5675100" cy="89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dirty="0" smtClean="0">
                <a:solidFill>
                  <a:srgbClr val="0088CE"/>
                </a:solidFill>
                <a:latin typeface="Montserrat"/>
                <a:ea typeface="Montserrat"/>
                <a:cs typeface="Montserrat"/>
                <a:sym typeface="Montserrat"/>
              </a:rPr>
              <a:t>BACK </a:t>
            </a:r>
            <a:r>
              <a:rPr lang="en" sz="2400" dirty="0">
                <a:solidFill>
                  <a:srgbClr val="0088CE"/>
                </a:solidFill>
                <a:latin typeface="Montserrat"/>
                <a:ea typeface="Montserrat"/>
                <a:cs typeface="Montserrat"/>
                <a:sym typeface="Montserrat"/>
              </a:rPr>
              <a:t>TO SCHOOL</a:t>
            </a:r>
            <a:endParaRPr sz="2400" dirty="0">
              <a:solidFill>
                <a:srgbClr val="0088CE"/>
              </a:solidFill>
              <a:latin typeface="Montserrat"/>
              <a:ea typeface="Montserrat"/>
              <a:cs typeface="Montserrat"/>
              <a:sym typeface="Montserrat"/>
            </a:endParaRPr>
          </a:p>
        </p:txBody>
      </p:sp>
      <p:pic>
        <p:nvPicPr>
          <p:cNvPr id="55" name="Shape 55"/>
          <p:cNvPicPr preferRelativeResize="0"/>
          <p:nvPr/>
        </p:nvPicPr>
        <p:blipFill rotWithShape="1">
          <a:blip r:embed="rId3">
            <a:alphaModFix/>
          </a:blip>
          <a:srcRect l="24936" t="35666" r="24573" b="38048"/>
          <a:stretch/>
        </p:blipFill>
        <p:spPr>
          <a:xfrm>
            <a:off x="1470575" y="1474526"/>
            <a:ext cx="5932077" cy="17372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61" name="Shape 61"/>
          <p:cNvSpPr txBox="1">
            <a:spLocks noGrp="1"/>
          </p:cNvSpPr>
          <p:nvPr>
            <p:ph type="title"/>
          </p:nvPr>
        </p:nvSpPr>
        <p:spPr>
          <a:xfrm>
            <a:off x="142050" y="159625"/>
            <a:ext cx="880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Summer Nights</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62" name="Shape 62"/>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63" name="Shape 63"/>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dirty="0">
                <a:solidFill>
                  <a:srgbClr val="5E6A71"/>
                </a:solidFill>
                <a:latin typeface="Proxima Nova"/>
                <a:ea typeface="Proxima Nova"/>
                <a:cs typeface="Proxima Nova"/>
                <a:sym typeface="Proxima Nova"/>
              </a:rPr>
              <a:t>: Summer’s winding down, and school’s around the corner. Make sure your kid’s eyes are protected with Transitions lenses so they can enjoy the light from dawn till dusk. </a:t>
            </a:r>
            <a:r>
              <a:rPr lang="en" sz="1100" u="sng" dirty="0">
                <a:solidFill>
                  <a:schemeClr val="hlink"/>
                </a:solidFill>
                <a:latin typeface="Proxima Nova"/>
                <a:ea typeface="Proxima Nova"/>
                <a:cs typeface="Proxima Nova"/>
                <a:sym typeface="Proxima Nova"/>
                <a:hlinkClick r:id="rId4"/>
              </a:rPr>
              <a:t>https://www.transitions.com/en-us/?utm_medium=Social&amp;utm_source=gh_social&amp;utm_campaign=keyaccounts</a:t>
            </a: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dirty="0">
              <a:solidFill>
                <a:srgbClr val="5E6A71"/>
              </a:solidFill>
              <a:highlight>
                <a:srgbClr val="FF0000"/>
              </a:highlight>
              <a:latin typeface="Proxima Nova"/>
              <a:ea typeface="Proxima Nova"/>
              <a:cs typeface="Proxima Nova"/>
              <a:sym typeface="Proxima Nova"/>
            </a:endParaRPr>
          </a:p>
        </p:txBody>
      </p:sp>
      <p:sp>
        <p:nvSpPr>
          <p:cNvPr id="64" name="Shape 64"/>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65" name="Shape 65"/>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66" name="Shape 66"/>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sp>
        <p:nvSpPr>
          <p:cNvPr id="67" name="Shape 67"/>
          <p:cNvSpPr txBox="1"/>
          <p:nvPr/>
        </p:nvSpPr>
        <p:spPr>
          <a:xfrm>
            <a:off x="334275" y="1199300"/>
            <a:ext cx="28866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pic>
        <p:nvPicPr>
          <p:cNvPr id="68" name="Shape 68"/>
          <p:cNvPicPr preferRelativeResize="0"/>
          <p:nvPr/>
        </p:nvPicPr>
        <p:blipFill rotWithShape="1">
          <a:blip r:embed="rId5">
            <a:alphaModFix/>
          </a:blip>
          <a:srcRect l="24936" t="35666" r="24573" b="38048"/>
          <a:stretch/>
        </p:blipFill>
        <p:spPr>
          <a:xfrm>
            <a:off x="7637150" y="261850"/>
            <a:ext cx="1257427" cy="368251"/>
          </a:xfrm>
          <a:prstGeom prst="rect">
            <a:avLst/>
          </a:prstGeom>
          <a:noFill/>
          <a:ln>
            <a:noFill/>
          </a:ln>
        </p:spPr>
      </p:pic>
      <p:pic>
        <p:nvPicPr>
          <p:cNvPr id="69" name="Shape 69"/>
          <p:cNvPicPr preferRelativeResize="0"/>
          <p:nvPr/>
        </p:nvPicPr>
        <p:blipFill>
          <a:blip r:embed="rId6">
            <a:alphaModFix/>
          </a:blip>
          <a:stretch>
            <a:fillRect/>
          </a:stretch>
        </p:blipFill>
        <p:spPr>
          <a:xfrm>
            <a:off x="4933075" y="1702700"/>
            <a:ext cx="3809500" cy="1984924"/>
          </a:xfrm>
          <a:prstGeom prst="rect">
            <a:avLst/>
          </a:prstGeom>
          <a:noFill/>
          <a:ln>
            <a:noFill/>
          </a:ln>
        </p:spPr>
      </p:pic>
      <p:sp>
        <p:nvSpPr>
          <p:cNvPr id="70" name="Shape 70"/>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Montserrat"/>
                <a:ea typeface="Montserrat"/>
                <a:cs typeface="Montserrat"/>
                <a:sym typeface="Montserrat"/>
              </a:rPr>
              <a:t>Download Link to All Assets: </a:t>
            </a:r>
            <a:r>
              <a:rPr lang="en" sz="1000" u="sng" dirty="0">
                <a:solidFill>
                  <a:schemeClr val="hlink"/>
                </a:solidFill>
                <a:latin typeface="Montserrat"/>
                <a:ea typeface="Montserrat"/>
                <a:cs typeface="Montserrat"/>
                <a:sym typeface="Montserrat"/>
                <a:hlinkClick r:id="rId7"/>
              </a:rPr>
              <a:t>webcargo.net/l/pa0BSe0rmy/</a:t>
            </a:r>
            <a:r>
              <a:rPr lang="en" sz="1000" dirty="0">
                <a:latin typeface="Montserrat"/>
                <a:ea typeface="Montserrat"/>
                <a:cs typeface="Montserrat"/>
                <a:sym typeface="Montserrat"/>
              </a:rPr>
              <a:t/>
            </a:r>
            <a:br>
              <a:rPr lang="en" sz="1000" dirty="0">
                <a:latin typeface="Montserrat"/>
                <a:ea typeface="Montserrat"/>
                <a:cs typeface="Montserrat"/>
                <a:sym typeface="Montserrat"/>
              </a:rPr>
            </a:br>
            <a:endParaRPr sz="1000"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76" name="Shape 76"/>
          <p:cNvSpPr txBox="1">
            <a:spLocks noGrp="1"/>
          </p:cNvSpPr>
          <p:nvPr>
            <p:ph type="title"/>
          </p:nvPr>
        </p:nvSpPr>
        <p:spPr>
          <a:xfrm>
            <a:off x="213125" y="159625"/>
            <a:ext cx="87321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Check Your Eyes</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77" name="Shape 77"/>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78" name="Shape 78"/>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dirty="0">
                <a:solidFill>
                  <a:srgbClr val="5E6A71"/>
                </a:solidFill>
                <a:latin typeface="Proxima Nova"/>
                <a:ea typeface="Proxima Nova"/>
                <a:cs typeface="Proxima Nova"/>
                <a:sym typeface="Proxima Nova"/>
              </a:rPr>
              <a:t>: Getting your #BackToSchool eye exams is as easy as A-B-C with Transitions lenses: </a:t>
            </a:r>
            <a:r>
              <a:rPr lang="en" sz="1100" u="sng" dirty="0">
                <a:solidFill>
                  <a:schemeClr val="hlink"/>
                </a:solidFill>
                <a:latin typeface="Proxima Nova"/>
                <a:ea typeface="Proxima Nova"/>
                <a:cs typeface="Proxima Nova"/>
                <a:sym typeface="Proxima Nova"/>
                <a:hlinkClick r:id="rId4"/>
              </a:rPr>
              <a:t>http://transitions.com/en-us/where-to-buy/?utm_medium=Social&amp;utm_source=gh_social&amp;utm_campaign=keyaccounts</a:t>
            </a: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p:txBody>
      </p:sp>
      <p:sp>
        <p:nvSpPr>
          <p:cNvPr id="79" name="Shape 79"/>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80" name="Shape 80"/>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81" name="Shape 81"/>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sp>
        <p:nvSpPr>
          <p:cNvPr id="82" name="Shape 82"/>
          <p:cNvSpPr txBox="1"/>
          <p:nvPr/>
        </p:nvSpPr>
        <p:spPr>
          <a:xfrm>
            <a:off x="334275" y="1199300"/>
            <a:ext cx="28866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pic>
        <p:nvPicPr>
          <p:cNvPr id="83" name="Shape 83"/>
          <p:cNvPicPr preferRelativeResize="0"/>
          <p:nvPr/>
        </p:nvPicPr>
        <p:blipFill rotWithShape="1">
          <a:blip r:embed="rId5">
            <a:alphaModFix/>
          </a:blip>
          <a:srcRect l="24936" t="35666" r="24573" b="38048"/>
          <a:stretch/>
        </p:blipFill>
        <p:spPr>
          <a:xfrm>
            <a:off x="7622925" y="240900"/>
            <a:ext cx="1257427" cy="368251"/>
          </a:xfrm>
          <a:prstGeom prst="rect">
            <a:avLst/>
          </a:prstGeom>
          <a:noFill/>
          <a:ln>
            <a:noFill/>
          </a:ln>
        </p:spPr>
      </p:pic>
      <p:sp>
        <p:nvSpPr>
          <p:cNvPr id="84" name="Shape 84"/>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Montserrat"/>
                <a:ea typeface="Montserrat"/>
                <a:cs typeface="Montserrat"/>
                <a:sym typeface="Montserrat"/>
              </a:rPr>
              <a:t>Download Link to All Assets: </a:t>
            </a:r>
            <a:r>
              <a:rPr lang="en" sz="1000" u="sng" dirty="0">
                <a:solidFill>
                  <a:schemeClr val="hlink"/>
                </a:solidFill>
                <a:latin typeface="Montserrat"/>
                <a:ea typeface="Montserrat"/>
                <a:cs typeface="Montserrat"/>
                <a:sym typeface="Montserrat"/>
                <a:hlinkClick r:id="rId6"/>
              </a:rPr>
              <a:t>webcargo.net/l/pa0BSe0rmy/</a:t>
            </a:r>
            <a:r>
              <a:rPr lang="en" sz="1000" dirty="0">
                <a:latin typeface="Montserrat"/>
                <a:ea typeface="Montserrat"/>
                <a:cs typeface="Montserrat"/>
                <a:sym typeface="Montserrat"/>
              </a:rPr>
              <a:t/>
            </a:r>
            <a:br>
              <a:rPr lang="en" sz="1000" dirty="0">
                <a:latin typeface="Montserrat"/>
                <a:ea typeface="Montserrat"/>
                <a:cs typeface="Montserrat"/>
                <a:sym typeface="Montserrat"/>
              </a:rPr>
            </a:br>
            <a:endParaRPr sz="1000" dirty="0">
              <a:latin typeface="Montserrat"/>
              <a:ea typeface="Montserrat"/>
              <a:cs typeface="Montserrat"/>
              <a:sym typeface="Montserrat"/>
            </a:endParaRPr>
          </a:p>
        </p:txBody>
      </p:sp>
      <p:pic>
        <p:nvPicPr>
          <p:cNvPr id="85" name="Shape 85"/>
          <p:cNvPicPr preferRelativeResize="0"/>
          <p:nvPr/>
        </p:nvPicPr>
        <p:blipFill>
          <a:blip r:embed="rId7">
            <a:alphaModFix/>
          </a:blip>
          <a:stretch>
            <a:fillRect/>
          </a:stretch>
        </p:blipFill>
        <p:spPr>
          <a:xfrm>
            <a:off x="5028675" y="1773272"/>
            <a:ext cx="3618300" cy="1890766"/>
          </a:xfrm>
          <a:prstGeom prst="rect">
            <a:avLst/>
          </a:prstGeom>
          <a:noFill/>
          <a:ln>
            <a:noFill/>
          </a:ln>
        </p:spPr>
      </p:pic>
      <p:sp>
        <p:nvSpPr>
          <p:cNvPr id="86" name="Shape 86"/>
          <p:cNvSpPr txBox="1"/>
          <p:nvPr/>
        </p:nvSpPr>
        <p:spPr>
          <a:xfrm>
            <a:off x="5633625" y="3743950"/>
            <a:ext cx="2408400" cy="315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100">
                <a:latin typeface="Proxima Nova"/>
                <a:ea typeface="Proxima Nova"/>
                <a:cs typeface="Proxima Nova"/>
                <a:sym typeface="Proxima Nova"/>
              </a:rPr>
              <a:t>(Animated GIF) </a:t>
            </a:r>
            <a:endParaRPr sz="11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92" name="Shape 92"/>
          <p:cNvSpPr txBox="1">
            <a:spLocks noGrp="1"/>
          </p:cNvSpPr>
          <p:nvPr>
            <p:ph type="title"/>
          </p:nvPr>
        </p:nvSpPr>
        <p:spPr>
          <a:xfrm>
            <a:off x="142050" y="159625"/>
            <a:ext cx="880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Eye on Learning</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93" name="Shape 93"/>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94" name="Shape 94"/>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dirty="0">
                <a:solidFill>
                  <a:srgbClr val="5E6A71"/>
                </a:solidFill>
                <a:latin typeface="Proxima Nova"/>
                <a:ea typeface="Proxima Nova"/>
                <a:cs typeface="Proxima Nova"/>
                <a:sym typeface="Proxima Nova"/>
              </a:rPr>
              <a:t>: 80% of learning in the first 12 years of a child is with their eyes. Take a second to get your kiddos eyes checked before #BacktoSchool with Transitions: </a:t>
            </a:r>
            <a:r>
              <a:rPr lang="en" sz="1100" u="sng" dirty="0">
                <a:solidFill>
                  <a:schemeClr val="hlink"/>
                </a:solidFill>
                <a:latin typeface="Proxima Nova"/>
                <a:ea typeface="Proxima Nova"/>
                <a:cs typeface="Proxima Nova"/>
                <a:sym typeface="Proxima Nova"/>
                <a:hlinkClick r:id="rId4"/>
              </a:rPr>
              <a:t>https://www.transitions.com/en-us/?utm_medium=Social&amp;utm_source=gh_social&amp;utm_campaign=keyaccounts</a:t>
            </a:r>
            <a:endParaRPr sz="1100" dirty="0">
              <a:solidFill>
                <a:srgbClr val="5E6A71"/>
              </a:solidFill>
              <a:highlight>
                <a:srgbClr val="FF0000"/>
              </a:highlight>
              <a:latin typeface="Proxima Nova"/>
              <a:ea typeface="Proxima Nova"/>
              <a:cs typeface="Proxima Nova"/>
              <a:sym typeface="Proxima Nova"/>
            </a:endParaRPr>
          </a:p>
        </p:txBody>
      </p:sp>
      <p:sp>
        <p:nvSpPr>
          <p:cNvPr id="95" name="Shape 95"/>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96" name="Shape 96"/>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97" name="Shape 97"/>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sp>
        <p:nvSpPr>
          <p:cNvPr id="98" name="Shape 98"/>
          <p:cNvSpPr txBox="1"/>
          <p:nvPr/>
        </p:nvSpPr>
        <p:spPr>
          <a:xfrm>
            <a:off x="334275" y="1199300"/>
            <a:ext cx="28866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pic>
        <p:nvPicPr>
          <p:cNvPr id="99" name="Shape 99"/>
          <p:cNvPicPr preferRelativeResize="0"/>
          <p:nvPr/>
        </p:nvPicPr>
        <p:blipFill rotWithShape="1">
          <a:blip r:embed="rId5">
            <a:alphaModFix/>
          </a:blip>
          <a:srcRect l="24936" t="35666" r="24573" b="38048"/>
          <a:stretch/>
        </p:blipFill>
        <p:spPr>
          <a:xfrm>
            <a:off x="7637150" y="261850"/>
            <a:ext cx="1257427" cy="368251"/>
          </a:xfrm>
          <a:prstGeom prst="rect">
            <a:avLst/>
          </a:prstGeom>
          <a:noFill/>
          <a:ln>
            <a:noFill/>
          </a:ln>
        </p:spPr>
      </p:pic>
      <p:pic>
        <p:nvPicPr>
          <p:cNvPr id="100" name="Shape 100"/>
          <p:cNvPicPr preferRelativeResize="0"/>
          <p:nvPr/>
        </p:nvPicPr>
        <p:blipFill>
          <a:blip r:embed="rId6">
            <a:alphaModFix/>
          </a:blip>
          <a:stretch>
            <a:fillRect/>
          </a:stretch>
        </p:blipFill>
        <p:spPr>
          <a:xfrm>
            <a:off x="5229350" y="1712125"/>
            <a:ext cx="3061550" cy="2031849"/>
          </a:xfrm>
          <a:prstGeom prst="rect">
            <a:avLst/>
          </a:prstGeom>
          <a:noFill/>
          <a:ln>
            <a:noFill/>
          </a:ln>
        </p:spPr>
      </p:pic>
      <p:sp>
        <p:nvSpPr>
          <p:cNvPr id="101" name="Shape 101"/>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Montserrat"/>
                <a:ea typeface="Montserrat"/>
                <a:cs typeface="Montserrat"/>
                <a:sym typeface="Montserrat"/>
              </a:rPr>
              <a:t>Download Link to All Assets: </a:t>
            </a:r>
            <a:r>
              <a:rPr lang="en" sz="1000" u="sng">
                <a:solidFill>
                  <a:schemeClr val="hlink"/>
                </a:solidFill>
                <a:latin typeface="Montserrat"/>
                <a:ea typeface="Montserrat"/>
                <a:cs typeface="Montserrat"/>
                <a:sym typeface="Montserrat"/>
                <a:hlinkClick r:id="rId7"/>
              </a:rPr>
              <a:t>webcargo.net/l/pa0BSe0rmy/</a:t>
            </a:r>
            <a:r>
              <a:rPr lang="en" sz="1000">
                <a:latin typeface="Montserrat"/>
                <a:ea typeface="Montserrat"/>
                <a:cs typeface="Montserrat"/>
                <a:sym typeface="Montserrat"/>
              </a:rPr>
              <a:t/>
            </a:r>
            <a:br>
              <a:rPr lang="en" sz="1000">
                <a:latin typeface="Montserrat"/>
                <a:ea typeface="Montserrat"/>
                <a:cs typeface="Montserrat"/>
                <a:sym typeface="Montserrat"/>
              </a:rPr>
            </a:br>
            <a:endParaRPr sz="10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107" name="Shape 107"/>
          <p:cNvSpPr txBox="1">
            <a:spLocks noGrp="1"/>
          </p:cNvSpPr>
          <p:nvPr>
            <p:ph type="title"/>
          </p:nvPr>
        </p:nvSpPr>
        <p:spPr>
          <a:xfrm>
            <a:off x="191825" y="159625"/>
            <a:ext cx="8753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Kids Eye Safety</a:t>
            </a:r>
            <a:endParaRPr sz="12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108" name="Shape 108"/>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109" name="Shape 109"/>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dirty="0">
                <a:solidFill>
                  <a:srgbClr val="5E6A71"/>
                </a:solidFill>
                <a:latin typeface="Proxima Nova"/>
                <a:ea typeface="Proxima Nova"/>
                <a:cs typeface="Proxima Nova"/>
                <a:sym typeface="Proxima Nova"/>
              </a:rPr>
              <a:t>: A lens that blocks 100% of UV rays can help protect your child’s eye health now and in the future. Learn more about Transitions lenses: </a:t>
            </a:r>
            <a:r>
              <a:rPr lang="en" sz="1100" u="sng" dirty="0">
                <a:solidFill>
                  <a:schemeClr val="hlink"/>
                </a:solidFill>
                <a:latin typeface="Proxima Nova"/>
                <a:ea typeface="Proxima Nova"/>
                <a:cs typeface="Proxima Nova"/>
                <a:sym typeface="Proxima Nova"/>
                <a:hlinkClick r:id="rId4"/>
              </a:rPr>
              <a:t>http://www.transitions.com/en-us/why-transitions/eye-wellness?utm_medium=Social&amp;utm_source=gh_social&amp;utm_campaign=keyaccounts</a:t>
            </a:r>
            <a:endParaRPr sz="1100" dirty="0">
              <a:solidFill>
                <a:srgbClr val="5E6A71"/>
              </a:solidFill>
              <a:latin typeface="Proxima Nova"/>
              <a:ea typeface="Proxima Nova"/>
              <a:cs typeface="Proxima Nova"/>
              <a:sym typeface="Proxima Nova"/>
            </a:endParaRPr>
          </a:p>
          <a:p>
            <a:pPr marL="0" lvl="0" indent="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None/>
            </a:pP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p:txBody>
      </p:sp>
      <p:sp>
        <p:nvSpPr>
          <p:cNvPr id="110" name="Shape 110"/>
          <p:cNvSpPr txBox="1"/>
          <p:nvPr/>
        </p:nvSpPr>
        <p:spPr>
          <a:xfrm>
            <a:off x="3342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sp>
        <p:nvSpPr>
          <p:cNvPr id="111" name="Shape 111"/>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112" name="Shape 112"/>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113" name="Shape 113"/>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pic>
        <p:nvPicPr>
          <p:cNvPr id="114" name="Shape 114"/>
          <p:cNvPicPr preferRelativeResize="0"/>
          <p:nvPr/>
        </p:nvPicPr>
        <p:blipFill rotWithShape="1">
          <a:blip r:embed="rId5">
            <a:alphaModFix/>
          </a:blip>
          <a:srcRect l="24936" t="35666" r="24573" b="38048"/>
          <a:stretch/>
        </p:blipFill>
        <p:spPr>
          <a:xfrm>
            <a:off x="7622925" y="240900"/>
            <a:ext cx="1257427" cy="368251"/>
          </a:xfrm>
          <a:prstGeom prst="rect">
            <a:avLst/>
          </a:prstGeom>
          <a:noFill/>
          <a:ln>
            <a:noFill/>
          </a:ln>
        </p:spPr>
      </p:pic>
      <p:pic>
        <p:nvPicPr>
          <p:cNvPr id="115" name="Shape 115"/>
          <p:cNvPicPr preferRelativeResize="0"/>
          <p:nvPr/>
        </p:nvPicPr>
        <p:blipFill>
          <a:blip r:embed="rId6">
            <a:alphaModFix/>
          </a:blip>
          <a:stretch>
            <a:fillRect/>
          </a:stretch>
        </p:blipFill>
        <p:spPr>
          <a:xfrm>
            <a:off x="5162512" y="1781124"/>
            <a:ext cx="3350637" cy="1875050"/>
          </a:xfrm>
          <a:prstGeom prst="rect">
            <a:avLst/>
          </a:prstGeom>
          <a:noFill/>
          <a:ln>
            <a:noFill/>
          </a:ln>
        </p:spPr>
      </p:pic>
      <p:sp>
        <p:nvSpPr>
          <p:cNvPr id="116" name="Shape 116"/>
          <p:cNvSpPr txBox="1"/>
          <p:nvPr/>
        </p:nvSpPr>
        <p:spPr>
          <a:xfrm>
            <a:off x="5633625" y="3743950"/>
            <a:ext cx="2408400" cy="31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Proxima Nova"/>
                <a:ea typeface="Proxima Nova"/>
                <a:cs typeface="Proxima Nova"/>
                <a:sym typeface="Proxima Nova"/>
              </a:rPr>
              <a:t>(Animated GIF) </a:t>
            </a:r>
            <a:endParaRPr sz="1100">
              <a:latin typeface="Proxima Nova"/>
              <a:ea typeface="Proxima Nova"/>
              <a:cs typeface="Proxima Nova"/>
              <a:sym typeface="Proxima Nova"/>
            </a:endParaRPr>
          </a:p>
        </p:txBody>
      </p:sp>
      <p:sp>
        <p:nvSpPr>
          <p:cNvPr id="117" name="Shape 117"/>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Montserrat"/>
                <a:ea typeface="Montserrat"/>
                <a:cs typeface="Montserrat"/>
                <a:sym typeface="Montserrat"/>
              </a:rPr>
              <a:t>Download Link to All Assets: </a:t>
            </a:r>
            <a:r>
              <a:rPr lang="en" sz="1000" u="sng">
                <a:solidFill>
                  <a:schemeClr val="hlink"/>
                </a:solidFill>
                <a:latin typeface="Montserrat"/>
                <a:ea typeface="Montserrat"/>
                <a:cs typeface="Montserrat"/>
                <a:sym typeface="Montserrat"/>
                <a:hlinkClick r:id="rId7"/>
              </a:rPr>
              <a:t>webcargo.net/l/pa0BSe0rmy/</a:t>
            </a:r>
            <a:r>
              <a:rPr lang="en" sz="1000">
                <a:latin typeface="Montserrat"/>
                <a:ea typeface="Montserrat"/>
                <a:cs typeface="Montserrat"/>
                <a:sym typeface="Montserrat"/>
              </a:rPr>
              <a:t/>
            </a:r>
            <a:br>
              <a:rPr lang="en" sz="1000">
                <a:latin typeface="Montserrat"/>
                <a:ea typeface="Montserrat"/>
                <a:cs typeface="Montserrat"/>
                <a:sym typeface="Montserrat"/>
              </a:rPr>
            </a:br>
            <a:endParaRPr sz="1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123" name="Shape 123"/>
          <p:cNvSpPr txBox="1">
            <a:spLocks noGrp="1"/>
          </p:cNvSpPr>
          <p:nvPr>
            <p:ph type="title"/>
          </p:nvPr>
        </p:nvSpPr>
        <p:spPr>
          <a:xfrm>
            <a:off x="142050" y="159625"/>
            <a:ext cx="880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All Day Glasses</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124" name="Shape 124"/>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125" name="Shape 125"/>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sz="1100" dirty="0">
              <a:solidFill>
                <a:srgbClr val="5E6A71"/>
              </a:solidFill>
              <a:latin typeface="Proxima Nova"/>
              <a:ea typeface="Proxima Nova"/>
              <a:cs typeface="Proxima Nova"/>
              <a:sym typeface="Proxima Nova"/>
            </a:endParaRPr>
          </a:p>
          <a:p>
            <a:pPr marL="0" lvl="0" indent="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dirty="0">
                <a:solidFill>
                  <a:srgbClr val="5E6A71"/>
                </a:solidFill>
                <a:latin typeface="Proxima Nova"/>
                <a:ea typeface="Proxima Nova"/>
                <a:cs typeface="Proxima Nova"/>
                <a:sym typeface="Proxima Nova"/>
              </a:rPr>
              <a:t>: From the classroom to the playground, Transitions lenses are a great option for kids of all ages. </a:t>
            </a:r>
            <a:r>
              <a:rPr lang="en" sz="900" u="sng" dirty="0">
                <a:solidFill>
                  <a:schemeClr val="hlink"/>
                </a:solidFill>
                <a:latin typeface="Courier New"/>
                <a:ea typeface="Courier New"/>
                <a:cs typeface="Courier New"/>
                <a:sym typeface="Courier New"/>
                <a:hlinkClick r:id="rId4"/>
              </a:rPr>
              <a:t>https://www.transitions.com/en-us/why-transitions/are-transitions-right-for-me/?utm_medium=Social&amp;utm_source=gh_social&amp;utm_campaign=keyaccounts</a:t>
            </a:r>
            <a:endParaRPr sz="1100"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dirty="0">
              <a:solidFill>
                <a:srgbClr val="5E6A71"/>
              </a:solidFill>
              <a:highlight>
                <a:srgbClr val="FF0000"/>
              </a:highlight>
              <a:latin typeface="Proxima Nova"/>
              <a:ea typeface="Proxima Nova"/>
              <a:cs typeface="Proxima Nova"/>
              <a:sym typeface="Proxima Nova"/>
            </a:endParaRPr>
          </a:p>
        </p:txBody>
      </p:sp>
      <p:sp>
        <p:nvSpPr>
          <p:cNvPr id="126" name="Shape 126"/>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127" name="Shape 127"/>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128" name="Shape 128"/>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sp>
        <p:nvSpPr>
          <p:cNvPr id="129" name="Shape 129"/>
          <p:cNvSpPr txBox="1"/>
          <p:nvPr/>
        </p:nvSpPr>
        <p:spPr>
          <a:xfrm>
            <a:off x="334275" y="1199300"/>
            <a:ext cx="28866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pic>
        <p:nvPicPr>
          <p:cNvPr id="130" name="Shape 130"/>
          <p:cNvPicPr preferRelativeResize="0"/>
          <p:nvPr/>
        </p:nvPicPr>
        <p:blipFill rotWithShape="1">
          <a:blip r:embed="rId5">
            <a:alphaModFix/>
          </a:blip>
          <a:srcRect l="24936" t="35666" r="24573" b="38048"/>
          <a:stretch/>
        </p:blipFill>
        <p:spPr>
          <a:xfrm>
            <a:off x="7637150" y="261850"/>
            <a:ext cx="1257427" cy="368251"/>
          </a:xfrm>
          <a:prstGeom prst="rect">
            <a:avLst/>
          </a:prstGeom>
          <a:noFill/>
          <a:ln>
            <a:noFill/>
          </a:ln>
        </p:spPr>
      </p:pic>
      <p:pic>
        <p:nvPicPr>
          <p:cNvPr id="131" name="Shape 131"/>
          <p:cNvPicPr preferRelativeResize="0"/>
          <p:nvPr/>
        </p:nvPicPr>
        <p:blipFill>
          <a:blip r:embed="rId6">
            <a:alphaModFix/>
          </a:blip>
          <a:stretch>
            <a:fillRect/>
          </a:stretch>
        </p:blipFill>
        <p:spPr>
          <a:xfrm>
            <a:off x="5169407" y="1779624"/>
            <a:ext cx="3273136" cy="1832225"/>
          </a:xfrm>
          <a:prstGeom prst="rect">
            <a:avLst/>
          </a:prstGeom>
          <a:noFill/>
          <a:ln>
            <a:noFill/>
          </a:ln>
        </p:spPr>
      </p:pic>
      <p:sp>
        <p:nvSpPr>
          <p:cNvPr id="132" name="Shape 132"/>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Montserrat"/>
                <a:ea typeface="Montserrat"/>
                <a:cs typeface="Montserrat"/>
                <a:sym typeface="Montserrat"/>
              </a:rPr>
              <a:t>Download Link to All Assets: </a:t>
            </a:r>
            <a:r>
              <a:rPr lang="en" sz="1000" u="sng">
                <a:solidFill>
                  <a:schemeClr val="hlink"/>
                </a:solidFill>
                <a:latin typeface="Montserrat"/>
                <a:ea typeface="Montserrat"/>
                <a:cs typeface="Montserrat"/>
                <a:sym typeface="Montserrat"/>
                <a:hlinkClick r:id="rId7"/>
              </a:rPr>
              <a:t>webcargo.net/l/pa0BSe0rmy/</a:t>
            </a:r>
            <a:r>
              <a:rPr lang="en" sz="1000">
                <a:latin typeface="Montserrat"/>
                <a:ea typeface="Montserrat"/>
                <a:cs typeface="Montserrat"/>
                <a:sym typeface="Montserrat"/>
              </a:rPr>
              <a:t/>
            </a:r>
            <a:br>
              <a:rPr lang="en" sz="1000">
                <a:latin typeface="Montserrat"/>
                <a:ea typeface="Montserrat"/>
                <a:cs typeface="Montserrat"/>
                <a:sym typeface="Montserrat"/>
              </a:rPr>
            </a:br>
            <a:endParaRPr sz="1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138" name="Shape 138"/>
          <p:cNvSpPr txBox="1">
            <a:spLocks noGrp="1"/>
          </p:cNvSpPr>
          <p:nvPr>
            <p:ph type="title"/>
          </p:nvPr>
        </p:nvSpPr>
        <p:spPr>
          <a:xfrm>
            <a:off x="198925" y="159625"/>
            <a:ext cx="87462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Back to School - Snapchat Try On</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pic>
        <p:nvPicPr>
          <p:cNvPr id="139" name="Shape 139"/>
          <p:cNvPicPr preferRelativeResize="0"/>
          <p:nvPr/>
        </p:nvPicPr>
        <p:blipFill>
          <a:blip r:embed="rId3">
            <a:alphaModFix/>
          </a:blip>
          <a:stretch>
            <a:fillRect/>
          </a:stretch>
        </p:blipFill>
        <p:spPr>
          <a:xfrm>
            <a:off x="4299863" y="1127550"/>
            <a:ext cx="422100" cy="3679850"/>
          </a:xfrm>
          <a:prstGeom prst="rect">
            <a:avLst/>
          </a:prstGeom>
          <a:noFill/>
          <a:ln>
            <a:noFill/>
          </a:ln>
        </p:spPr>
      </p:pic>
      <p:sp>
        <p:nvSpPr>
          <p:cNvPr id="140" name="Shape 140"/>
          <p:cNvSpPr txBox="1"/>
          <p:nvPr/>
        </p:nvSpPr>
        <p:spPr>
          <a:xfrm>
            <a:off x="334275" y="1593400"/>
            <a:ext cx="4174200" cy="342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sz="1100" i="1" dirty="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Caption:</a:t>
            </a:r>
            <a:r>
              <a:rPr lang="en" sz="1100" b="1" dirty="0">
                <a:solidFill>
                  <a:srgbClr val="5E6A71"/>
                </a:solidFill>
                <a:latin typeface="Proxima Nova"/>
                <a:ea typeface="Proxima Nova"/>
                <a:cs typeface="Proxima Nova"/>
                <a:sym typeface="Proxima Nova"/>
              </a:rPr>
              <a:t> </a:t>
            </a:r>
            <a:r>
              <a:rPr lang="en" sz="1100" dirty="0">
                <a:solidFill>
                  <a:srgbClr val="5E6A71"/>
                </a:solidFill>
                <a:latin typeface="Proxima Nova"/>
                <a:ea typeface="Proxima Nova"/>
                <a:cs typeface="Proxima Nova"/>
                <a:sym typeface="Proxima Nova"/>
              </a:rPr>
              <a:t>Getting ready for #BackToSchool? Try Transitions lenses in a Snap and add them to your supply list: </a:t>
            </a:r>
            <a:r>
              <a:rPr lang="en" sz="1100" u="sng" dirty="0">
                <a:solidFill>
                  <a:schemeClr val="hlink"/>
                </a:solidFill>
                <a:latin typeface="Proxima Nova"/>
                <a:ea typeface="Proxima Nova"/>
                <a:cs typeface="Proxima Nova"/>
                <a:sym typeface="Proxima Nova"/>
                <a:hlinkClick r:id="rId4"/>
              </a:rPr>
              <a:t>https://www.transitions.com/en-us/?utm_medium=Social&amp;utm_source=gh_social&amp;utm_campaign=keyaccounts</a:t>
            </a:r>
            <a:endParaRPr sz="1100" dirty="0">
              <a:solidFill>
                <a:srgbClr val="5E6A71"/>
              </a:solidFill>
              <a:latin typeface="Proxima Nova"/>
              <a:ea typeface="Proxima Nova"/>
              <a:cs typeface="Proxima Nova"/>
              <a:sym typeface="Proxima Nova"/>
            </a:endParaRPr>
          </a:p>
        </p:txBody>
      </p:sp>
      <p:sp>
        <p:nvSpPr>
          <p:cNvPr id="141" name="Shape 141"/>
          <p:cNvSpPr txBox="1"/>
          <p:nvPr/>
        </p:nvSpPr>
        <p:spPr>
          <a:xfrm>
            <a:off x="334275" y="1199300"/>
            <a:ext cx="3057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CAPTION COPY</a:t>
            </a:r>
            <a:endParaRPr b="1">
              <a:solidFill>
                <a:srgbClr val="0088CE"/>
              </a:solidFill>
              <a:latin typeface="Montserrat"/>
              <a:ea typeface="Montserrat"/>
              <a:cs typeface="Montserrat"/>
              <a:sym typeface="Montserrat"/>
            </a:endParaRPr>
          </a:p>
        </p:txBody>
      </p:sp>
      <p:sp>
        <p:nvSpPr>
          <p:cNvPr id="142" name="Shape 142"/>
          <p:cNvSpPr txBox="1"/>
          <p:nvPr/>
        </p:nvSpPr>
        <p:spPr>
          <a:xfrm>
            <a:off x="4952475" y="1199288"/>
            <a:ext cx="2085900" cy="35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88CE"/>
                </a:solidFill>
                <a:latin typeface="Montserrat"/>
                <a:ea typeface="Montserrat"/>
                <a:cs typeface="Montserrat"/>
                <a:sym typeface="Montserrat"/>
              </a:rPr>
              <a:t>VISUALS</a:t>
            </a:r>
            <a:endParaRPr b="1">
              <a:solidFill>
                <a:srgbClr val="0088CE"/>
              </a:solidFill>
              <a:latin typeface="Montserrat"/>
              <a:ea typeface="Montserrat"/>
              <a:cs typeface="Montserrat"/>
              <a:sym typeface="Montserrat"/>
            </a:endParaRPr>
          </a:p>
        </p:txBody>
      </p:sp>
      <p:cxnSp>
        <p:nvCxnSpPr>
          <p:cNvPr id="143" name="Shape 143"/>
          <p:cNvCxnSpPr/>
          <p:nvPr/>
        </p:nvCxnSpPr>
        <p:spPr>
          <a:xfrm>
            <a:off x="451050" y="1573800"/>
            <a:ext cx="3618300" cy="0"/>
          </a:xfrm>
          <a:prstGeom prst="straightConnector1">
            <a:avLst/>
          </a:prstGeom>
          <a:noFill/>
          <a:ln w="9525" cap="flat" cmpd="sng">
            <a:solidFill>
              <a:srgbClr val="5E6A71"/>
            </a:solidFill>
            <a:prstDash val="solid"/>
            <a:round/>
            <a:headEnd type="none" w="med" len="med"/>
            <a:tailEnd type="none" w="med" len="med"/>
          </a:ln>
        </p:spPr>
      </p:cxnSp>
      <p:cxnSp>
        <p:nvCxnSpPr>
          <p:cNvPr id="144" name="Shape 144"/>
          <p:cNvCxnSpPr/>
          <p:nvPr/>
        </p:nvCxnSpPr>
        <p:spPr>
          <a:xfrm>
            <a:off x="5028675" y="1573800"/>
            <a:ext cx="3618300" cy="0"/>
          </a:xfrm>
          <a:prstGeom prst="straightConnector1">
            <a:avLst/>
          </a:prstGeom>
          <a:noFill/>
          <a:ln w="9525" cap="flat" cmpd="sng">
            <a:solidFill>
              <a:srgbClr val="5E6A71"/>
            </a:solidFill>
            <a:prstDash val="solid"/>
            <a:round/>
            <a:headEnd type="none" w="med" len="med"/>
            <a:tailEnd type="none" w="med" len="med"/>
          </a:ln>
        </p:spPr>
      </p:cxnSp>
      <p:pic>
        <p:nvPicPr>
          <p:cNvPr id="145" name="Shape 145"/>
          <p:cNvPicPr preferRelativeResize="0"/>
          <p:nvPr/>
        </p:nvPicPr>
        <p:blipFill>
          <a:blip r:embed="rId5">
            <a:alphaModFix/>
          </a:blip>
          <a:stretch>
            <a:fillRect/>
          </a:stretch>
        </p:blipFill>
        <p:spPr>
          <a:xfrm>
            <a:off x="5534150" y="1731850"/>
            <a:ext cx="2607350" cy="2615850"/>
          </a:xfrm>
          <a:prstGeom prst="rect">
            <a:avLst/>
          </a:prstGeom>
          <a:noFill/>
          <a:ln>
            <a:noFill/>
          </a:ln>
        </p:spPr>
      </p:pic>
      <p:pic>
        <p:nvPicPr>
          <p:cNvPr id="146" name="Shape 146"/>
          <p:cNvPicPr preferRelativeResize="0"/>
          <p:nvPr/>
        </p:nvPicPr>
        <p:blipFill rotWithShape="1">
          <a:blip r:embed="rId6">
            <a:alphaModFix/>
          </a:blip>
          <a:srcRect l="24936" t="35666" r="24573" b="38048"/>
          <a:stretch/>
        </p:blipFill>
        <p:spPr>
          <a:xfrm>
            <a:off x="7637150" y="261850"/>
            <a:ext cx="1257427" cy="368251"/>
          </a:xfrm>
          <a:prstGeom prst="rect">
            <a:avLst/>
          </a:prstGeom>
          <a:noFill/>
          <a:ln>
            <a:noFill/>
          </a:ln>
        </p:spPr>
      </p:pic>
      <p:sp>
        <p:nvSpPr>
          <p:cNvPr id="147" name="Shape 147"/>
          <p:cNvSpPr txBox="1"/>
          <p:nvPr/>
        </p:nvSpPr>
        <p:spPr>
          <a:xfrm>
            <a:off x="4909050" y="4704975"/>
            <a:ext cx="40866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latin typeface="Montserrat"/>
                <a:ea typeface="Montserrat"/>
                <a:cs typeface="Montserrat"/>
                <a:sym typeface="Montserrat"/>
              </a:rPr>
              <a:t>Download Link to All Assets: </a:t>
            </a:r>
            <a:r>
              <a:rPr lang="en" sz="1000" u="sng">
                <a:solidFill>
                  <a:schemeClr val="hlink"/>
                </a:solidFill>
                <a:latin typeface="Montserrat"/>
                <a:ea typeface="Montserrat"/>
                <a:cs typeface="Montserrat"/>
                <a:sym typeface="Montserrat"/>
                <a:hlinkClick r:id="rId7"/>
              </a:rPr>
              <a:t>webcargo.net/l/pa0BSe0rmy/</a:t>
            </a:r>
            <a:r>
              <a:rPr lang="en" sz="1000">
                <a:latin typeface="Montserrat"/>
                <a:ea typeface="Montserrat"/>
                <a:cs typeface="Montserrat"/>
                <a:sym typeface="Montserrat"/>
              </a:rPr>
              <a:t/>
            </a:r>
            <a:br>
              <a:rPr lang="en" sz="1000">
                <a:latin typeface="Montserrat"/>
                <a:ea typeface="Montserrat"/>
                <a:cs typeface="Montserrat"/>
                <a:sym typeface="Montserrat"/>
              </a:rPr>
            </a:br>
            <a:endParaRPr sz="10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153" name="Shape 153"/>
          <p:cNvSpPr txBox="1">
            <a:spLocks noGrp="1"/>
          </p:cNvSpPr>
          <p:nvPr>
            <p:ph type="title"/>
          </p:nvPr>
        </p:nvSpPr>
        <p:spPr>
          <a:xfrm>
            <a:off x="198925" y="159625"/>
            <a:ext cx="87462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Additional Ideas for Caption Copy</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sp>
        <p:nvSpPr>
          <p:cNvPr id="154" name="Shape 154"/>
          <p:cNvSpPr txBox="1"/>
          <p:nvPr/>
        </p:nvSpPr>
        <p:spPr>
          <a:xfrm>
            <a:off x="334275" y="1035250"/>
            <a:ext cx="8560200" cy="398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i="1">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a:solidFill>
                  <a:srgbClr val="5E6A71"/>
                </a:solidFill>
                <a:latin typeface="Proxima Nova"/>
                <a:ea typeface="Proxima Nova"/>
                <a:cs typeface="Proxima Nova"/>
                <a:sym typeface="Proxima Nova"/>
              </a:rPr>
              <a:t>Kids’ eyes are more vulnerable than adults’ eyes because they are not fully developed. Help protect your kids’ eyes from UV and harmful blue light with Transitions lenses.</a:t>
            </a: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a:solidFill>
                  <a:srgbClr val="5E6A71"/>
                </a:solidFill>
                <a:latin typeface="Proxima Nova"/>
                <a:ea typeface="Proxima Nova"/>
                <a:cs typeface="Proxima Nova"/>
                <a:sym typeface="Proxima Nova"/>
              </a:rPr>
              <a:t>Three in four kids spend 2+ hours in front of a digital device. Try Transitions lenses to help protect your kids’ eyes from the sun, the screen and everything in between.</a:t>
            </a: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a:solidFill>
                  <a:srgbClr val="5E6A71"/>
                </a:solidFill>
                <a:latin typeface="Proxima Nova"/>
                <a:ea typeface="Proxima Nova"/>
                <a:cs typeface="Proxima Nova"/>
                <a:sym typeface="Proxima Nova"/>
              </a:rPr>
              <a:t>Not only do Transitions lenses protect against UV and harmful blue light while remaining clear indoors - kids prefer them to clear lenses 9 times out of 10. Give your kids the protection they need with the lenses they love.</a:t>
            </a: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a:solidFill>
                  <a:srgbClr val="5E6A71"/>
                </a:solidFill>
                <a:latin typeface="Proxima Nova"/>
                <a:ea typeface="Proxima Nova"/>
                <a:cs typeface="Proxima Nova"/>
                <a:sym typeface="Proxima Nova"/>
              </a:rPr>
              <a:t>1 in 4 of all children in the US have an undetected vision problem significant enough to affect learning.</a:t>
            </a: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r>
              <a:rPr lang="en" sz="1100">
                <a:solidFill>
                  <a:srgbClr val="5E6A71"/>
                </a:solidFill>
                <a:latin typeface="Proxima Nova"/>
                <a:ea typeface="Proxima Nova"/>
                <a:cs typeface="Proxima Nova"/>
                <a:sym typeface="Proxima Nova"/>
              </a:rPr>
              <a:t>37% of all parents with children living at home report that their child has never had an eye exam. Vision is critical for learning and development. Make sure the kids you know have had an exam.</a:t>
            </a:r>
            <a:endParaRPr sz="1100">
              <a:solidFill>
                <a:srgbClr val="5E6A71"/>
              </a:solidFill>
              <a:latin typeface="Proxima Nova"/>
              <a:ea typeface="Proxima Nova"/>
              <a:cs typeface="Proxima Nova"/>
              <a:sym typeface="Proxima Nova"/>
            </a:endParaRPr>
          </a:p>
          <a:p>
            <a:pPr marL="0" lvl="0" indent="0" algn="just" rtl="0">
              <a:lnSpc>
                <a:spcPct val="115000"/>
              </a:lnSpc>
              <a:spcBef>
                <a:spcPts val="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a:p>
            <a:pPr marL="0" marR="0" lvl="0" indent="0" algn="l" rtl="0">
              <a:lnSpc>
                <a:spcPct val="100000"/>
              </a:lnSpc>
              <a:spcBef>
                <a:spcPts val="600"/>
              </a:spcBef>
              <a:spcAft>
                <a:spcPts val="0"/>
              </a:spcAft>
              <a:buClr>
                <a:schemeClr val="dk1"/>
              </a:buClr>
              <a:buSzPts val="1100"/>
              <a:buFont typeface="Arial"/>
              <a:buNone/>
            </a:pPr>
            <a:endParaRPr sz="1100">
              <a:solidFill>
                <a:srgbClr val="5E6A71"/>
              </a:solidFill>
              <a:latin typeface="Proxima Nova"/>
              <a:ea typeface="Proxima Nova"/>
              <a:cs typeface="Proxima Nova"/>
              <a:sym typeface="Proxima Nova"/>
            </a:endParaRPr>
          </a:p>
        </p:txBody>
      </p:sp>
      <p:pic>
        <p:nvPicPr>
          <p:cNvPr id="155" name="Shape 155"/>
          <p:cNvPicPr preferRelativeResize="0"/>
          <p:nvPr/>
        </p:nvPicPr>
        <p:blipFill rotWithShape="1">
          <a:blip r:embed="rId3">
            <a:alphaModFix/>
          </a:blip>
          <a:srcRect l="24936" t="35666" r="24573" b="38048"/>
          <a:stretch/>
        </p:blipFill>
        <p:spPr>
          <a:xfrm>
            <a:off x="7637150" y="261850"/>
            <a:ext cx="1257427" cy="368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142050" y="118225"/>
            <a:ext cx="8859900" cy="4902600"/>
          </a:xfrm>
          <a:prstGeom prst="rect">
            <a:avLst/>
          </a:prstGeom>
          <a:ln w="19050" cap="flat" cmpd="sng">
            <a:solidFill>
              <a:srgbClr val="0088CE"/>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990000"/>
                </a:solidFill>
                <a:latin typeface="Helvetica Neue"/>
                <a:ea typeface="Helvetica Neue"/>
                <a:cs typeface="Helvetica Neue"/>
                <a:sym typeface="Helvetica Neue"/>
              </a:rPr>
              <a:t> </a:t>
            </a:r>
            <a:endParaRPr sz="1200">
              <a:solidFill>
                <a:srgbClr val="990000"/>
              </a:solidFill>
              <a:latin typeface="Helvetica Neue"/>
              <a:ea typeface="Helvetica Neue"/>
              <a:cs typeface="Helvetica Neue"/>
              <a:sym typeface="Helvetica Neue"/>
            </a:endParaRPr>
          </a:p>
        </p:txBody>
      </p:sp>
      <p:sp>
        <p:nvSpPr>
          <p:cNvPr id="161" name="Shape 161"/>
          <p:cNvSpPr txBox="1">
            <a:spLocks noGrp="1"/>
          </p:cNvSpPr>
          <p:nvPr>
            <p:ph type="title"/>
          </p:nvPr>
        </p:nvSpPr>
        <p:spPr>
          <a:xfrm>
            <a:off x="198925" y="159625"/>
            <a:ext cx="87462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a:solidFill>
                  <a:srgbClr val="0088CE"/>
                </a:solidFill>
                <a:latin typeface="Proxima Nova"/>
                <a:ea typeface="Proxima Nova"/>
                <a:cs typeface="Proxima Nova"/>
                <a:sym typeface="Proxima Nova"/>
              </a:rPr>
              <a:t>Series of Posts: Symptoms to Watch For</a:t>
            </a:r>
            <a:endParaRPr sz="2400">
              <a:solidFill>
                <a:srgbClr val="0088CE"/>
              </a:solidFill>
              <a:latin typeface="Proxima Nova"/>
              <a:ea typeface="Proxima Nova"/>
              <a:cs typeface="Proxima Nova"/>
              <a:sym typeface="Proxima Nova"/>
            </a:endParaRPr>
          </a:p>
          <a:p>
            <a:pPr marL="0" lvl="0" indent="0" rtl="0">
              <a:spcBef>
                <a:spcPts val="0"/>
              </a:spcBef>
              <a:spcAft>
                <a:spcPts val="0"/>
              </a:spcAft>
              <a:buClr>
                <a:schemeClr val="dk1"/>
              </a:buClr>
              <a:buSzPts val="1100"/>
              <a:buFont typeface="Arial"/>
              <a:buNone/>
            </a:pPr>
            <a:endParaRPr sz="1000" b="1">
              <a:solidFill>
                <a:srgbClr val="5E6A71"/>
              </a:solidFill>
              <a:latin typeface="Proxima Nova"/>
              <a:ea typeface="Proxima Nova"/>
              <a:cs typeface="Proxima Nova"/>
              <a:sym typeface="Proxima Nova"/>
            </a:endParaRPr>
          </a:p>
        </p:txBody>
      </p:sp>
      <p:sp>
        <p:nvSpPr>
          <p:cNvPr id="162" name="Shape 162"/>
          <p:cNvSpPr txBox="1"/>
          <p:nvPr/>
        </p:nvSpPr>
        <p:spPr>
          <a:xfrm>
            <a:off x="334275" y="1035250"/>
            <a:ext cx="8560200" cy="3985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100" i="1" dirty="0">
                <a:solidFill>
                  <a:srgbClr val="5E6A71"/>
                </a:solidFill>
                <a:latin typeface="Proxima Nova"/>
                <a:ea typeface="Proxima Nova"/>
                <a:cs typeface="Proxima Nova"/>
                <a:sym typeface="Proxima Nova"/>
              </a:rPr>
              <a:t>Kids don’t always know they are experiencing a vision problem, so create a series of posts on the symptoms to watch for:</a:t>
            </a:r>
            <a:endParaRPr sz="1100" i="1" dirty="0">
              <a:solidFill>
                <a:srgbClr val="5E6A71"/>
              </a:solidFill>
              <a:latin typeface="Proxima Nova"/>
              <a:ea typeface="Proxima Nova"/>
              <a:cs typeface="Proxima Nova"/>
              <a:sym typeface="Proxima Nova"/>
            </a:endParaRPr>
          </a:p>
          <a:p>
            <a:pPr marL="0" lvl="0" indent="0" algn="just" rtl="0">
              <a:lnSpc>
                <a:spcPct val="115000"/>
              </a:lnSpc>
              <a:spcBef>
                <a:spcPts val="600"/>
              </a:spcBef>
              <a:spcAft>
                <a:spcPts val="0"/>
              </a:spcAft>
              <a:buClr>
                <a:schemeClr val="dk1"/>
              </a:buClr>
              <a:buSzPts val="1100"/>
              <a:buFont typeface="Arial"/>
              <a:buNone/>
            </a:pP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60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While it is myth that sitting too close to the TV will ruin your eyes, this habit could be a sign of a vision problem.</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Yes, children do often rub their eyes when they are tired or upset. But if your child is rubbing their eyes while trying to concentrate on something, or while being active, it could mean that they a vision problem.</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When kids learn to read, they’ll often use their finger to track which word they are on. But eventually they should be able to focus and not lose their place. Losing place while reading or using a finger to guide eyes when reading could be a sign of a vision problem.</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Children with photophobia, or extreme sensitivity to light, can develop headaches and nausea. The right lenses can help. Ask about Transitions lenses for your kids.</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Frequently closing one eye could indicate a refractive or binocular vision problem that interferes with the ability of the two eyes to work together as a team. If you notice this habit make sure the child gets an eye exam.</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If a child is having a hard time seeing what their teacher writes on the board because of poor vision, they may not tell you about it. As a result their grades can suffer.</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Digital eye strain is common among children who are frequent users of computers or other digital devices. The right lenses can help.</a:t>
            </a:r>
            <a:endParaRPr sz="1100" i="1" dirty="0">
              <a:solidFill>
                <a:srgbClr val="5E6A71"/>
              </a:solidFill>
              <a:latin typeface="Proxima Nova"/>
              <a:ea typeface="Proxima Nova"/>
              <a:cs typeface="Proxima Nova"/>
              <a:sym typeface="Proxima Nova"/>
            </a:endParaRPr>
          </a:p>
          <a:p>
            <a:pPr marL="457200" lvl="0" indent="-298450" algn="just" rtl="0">
              <a:lnSpc>
                <a:spcPct val="115000"/>
              </a:lnSpc>
              <a:spcBef>
                <a:spcPts val="0"/>
              </a:spcBef>
              <a:spcAft>
                <a:spcPts val="0"/>
              </a:spcAft>
              <a:buClr>
                <a:srgbClr val="5E6A71"/>
              </a:buClr>
              <a:buSzPts val="1100"/>
              <a:buFont typeface="Proxima Nova"/>
              <a:buAutoNum type="arabicPeriod"/>
            </a:pPr>
            <a:r>
              <a:rPr lang="en" sz="1100" i="1" dirty="0">
                <a:solidFill>
                  <a:srgbClr val="5E6A71"/>
                </a:solidFill>
                <a:latin typeface="Proxima Nova"/>
                <a:ea typeface="Proxima Nova"/>
                <a:cs typeface="Proxima Nova"/>
                <a:sym typeface="Proxima Nova"/>
              </a:rPr>
              <a:t>Teachers - be on the lookout for students who have to squint or tilt their heads to see the board. If you notice this habit make sure the child gets an eye exam.</a:t>
            </a:r>
            <a:endParaRPr sz="1100" i="1" dirty="0">
              <a:solidFill>
                <a:srgbClr val="5E6A71"/>
              </a:solidFill>
              <a:latin typeface="Proxima Nova"/>
              <a:ea typeface="Proxima Nova"/>
              <a:cs typeface="Proxima Nova"/>
              <a:sym typeface="Proxima Nova"/>
            </a:endParaRPr>
          </a:p>
          <a:p>
            <a:pPr marL="0" marR="0" lvl="0" indent="0" algn="l" rtl="0">
              <a:lnSpc>
                <a:spcPct val="100000"/>
              </a:lnSpc>
              <a:spcBef>
                <a:spcPts val="600"/>
              </a:spcBef>
              <a:spcAft>
                <a:spcPts val="0"/>
              </a:spcAft>
              <a:buClr>
                <a:schemeClr val="dk1"/>
              </a:buClr>
              <a:buSzPts val="1100"/>
              <a:buFont typeface="Arial"/>
              <a:buNone/>
            </a:pPr>
            <a:endParaRPr sz="1100" i="1" dirty="0">
              <a:solidFill>
                <a:srgbClr val="5E6A71"/>
              </a:solidFill>
              <a:latin typeface="Proxima Nova"/>
              <a:ea typeface="Proxima Nova"/>
              <a:cs typeface="Proxima Nova"/>
              <a:sym typeface="Proxima Nova"/>
            </a:endParaRPr>
          </a:p>
        </p:txBody>
      </p:sp>
      <p:pic>
        <p:nvPicPr>
          <p:cNvPr id="163" name="Shape 163"/>
          <p:cNvPicPr preferRelativeResize="0"/>
          <p:nvPr/>
        </p:nvPicPr>
        <p:blipFill rotWithShape="1">
          <a:blip r:embed="rId3">
            <a:alphaModFix/>
          </a:blip>
          <a:srcRect l="24936" t="35666" r="24573" b="38048"/>
          <a:stretch/>
        </p:blipFill>
        <p:spPr>
          <a:xfrm>
            <a:off x="7637150" y="261850"/>
            <a:ext cx="1257427" cy="3682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893</Words>
  <Application>Microsoft Office PowerPoint</Application>
  <PresentationFormat>On-screen Show (16:9)</PresentationFormat>
  <Paragraphs>75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Helvetica Neue</vt:lpstr>
      <vt:lpstr>Montserrat</vt:lpstr>
      <vt:lpstr>Courier New</vt:lpstr>
      <vt:lpstr>Proxima Nova</vt:lpstr>
      <vt:lpstr>Simple Light</vt:lpstr>
      <vt:lpstr>PowerPoint Presentation</vt:lpstr>
      <vt:lpstr>Back to School - Summer Nights </vt:lpstr>
      <vt:lpstr>Back to School - Check Your Eyes </vt:lpstr>
      <vt:lpstr>Back to School - Eye on Learning </vt:lpstr>
      <vt:lpstr>Back to School - Kids Eye Safety </vt:lpstr>
      <vt:lpstr>Back to School - All Day Glasses </vt:lpstr>
      <vt:lpstr>Back to School - Snapchat Try On </vt:lpstr>
      <vt:lpstr>Additional Ideas for Caption Copy </vt:lpstr>
      <vt:lpstr>Series of Posts: Symptoms to Watch For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Sabo-Sherwood, Michelle</dc:creator>
  <cp:lastModifiedBy>Johnson, Jasmin</cp:lastModifiedBy>
  <cp:revision>2</cp:revision>
  <dcterms:modified xsi:type="dcterms:W3CDTF">2018-06-18T15:33:46Z</dcterms:modified>
</cp:coreProperties>
</file>